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56" r:id="rId28"/>
    <p:sldId id="25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9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0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4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29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0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7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76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6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9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39D0-B42C-47E1-A2E5-4E5BB91D624F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E17C-3320-4936-9305-8666BB02B5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3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eg"/><Relationship Id="rId4" Type="http://schemas.openxmlformats.org/officeDocument/2006/relationships/image" Target="../media/image1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288696" y="5936974"/>
            <a:ext cx="4518990" cy="75537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FFFF00"/>
                </a:solidFill>
                <a:latin typeface="AdverGothic" pitchFamily="2" charset="0"/>
              </a:rPr>
              <a:t>МБОУ СОШ №2 города Буйнакска</a:t>
            </a:r>
          </a:p>
          <a:p>
            <a:r>
              <a:rPr lang="ru-RU" sz="1800" b="1" dirty="0" smtClean="0">
                <a:solidFill>
                  <a:srgbClr val="FFFF00"/>
                </a:solidFill>
                <a:latin typeface="AdverGothic" pitchFamily="2" charset="0"/>
              </a:rPr>
              <a:t>Директор Сулейманова М.Н.</a:t>
            </a:r>
            <a:endParaRPr lang="ru-RU" sz="1800" b="1" dirty="0">
              <a:solidFill>
                <a:srgbClr val="FFFF00"/>
              </a:solidFill>
              <a:latin typeface="AdverGothic" pitchFamily="2" charset="0"/>
            </a:endParaRPr>
          </a:p>
        </p:txBody>
      </p:sp>
      <p:pic>
        <p:nvPicPr>
          <p:cNvPr id="8" name="Рисунок 7" descr="http://razvitie-centr.ucoz.ru/2016/bezymjanny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74" y="430598"/>
            <a:ext cx="8310942" cy="443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Рисунок 6" descr="https://upload.wikimedia.org/wikipedia/commons/6/6f/Animated-Flag-Dagest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25" y="311327"/>
            <a:ext cx="3341853" cy="18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79974" y="701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79974" y="701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79974" y="701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38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_Benguia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G_Benguia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38250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5" descr="https://maritim.su/upload/iblock/68e/9519033115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15781" r="1498" b="17773"/>
          <a:stretch>
            <a:fillRect/>
          </a:stretch>
        </p:blipFill>
        <p:spPr bwMode="auto">
          <a:xfrm>
            <a:off x="1160914" y="311329"/>
            <a:ext cx="2615956" cy="17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47" y="232026"/>
            <a:ext cx="5577590" cy="774127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dverGothic" pitchFamily="2" charset="0"/>
              </a:rPr>
              <a:t>Неделя истории</a:t>
            </a:r>
            <a:endParaRPr lang="ru-RU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7170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5" y="1006153"/>
            <a:ext cx="3419734" cy="256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1" y="1520089"/>
            <a:ext cx="3475583" cy="260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97" y="249504"/>
            <a:ext cx="3843157" cy="288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28" y="2823433"/>
            <a:ext cx="2689486" cy="358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5" y="3937572"/>
            <a:ext cx="3043731" cy="228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85" y="3392473"/>
            <a:ext cx="2529746" cy="3372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Фото Саиды Абдусаламовой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77" y="3891149"/>
            <a:ext cx="3091904" cy="231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1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365126"/>
            <a:ext cx="10403174" cy="68418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AdverGothic" pitchFamily="2" charset="0"/>
              </a:rPr>
              <a:t>Посещение городского  музея Боевой славы.</a:t>
            </a:r>
            <a:endParaRPr lang="ru-RU" sz="3200" b="1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8194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2" y="1049312"/>
            <a:ext cx="3847475" cy="288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31" y="1049312"/>
            <a:ext cx="3688258" cy="276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201" y="2788171"/>
            <a:ext cx="2384347" cy="317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34" y="958084"/>
            <a:ext cx="2232625" cy="297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2" y="3428735"/>
            <a:ext cx="2335853" cy="311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64" y="3428735"/>
            <a:ext cx="2472805" cy="329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Фото Саиды Абдусаламовой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1" y="3950675"/>
            <a:ext cx="3519952" cy="263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4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01656" cy="72915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latin typeface="AdverGothic" pitchFamily="2" charset="0"/>
              </a:rPr>
              <a:t>Поздравление ветерана</a:t>
            </a:r>
            <a:endParaRPr lang="ru-RU" sz="4000" b="1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9218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1094282"/>
            <a:ext cx="5021705" cy="341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84" y="3488023"/>
            <a:ext cx="2377241" cy="3169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86" y="929389"/>
            <a:ext cx="4333823" cy="243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70" y="3488023"/>
            <a:ext cx="5711253" cy="321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2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1369" y="155262"/>
            <a:ext cx="6490741" cy="87905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dverGothic" pitchFamily="2" charset="0"/>
              </a:rPr>
              <a:t>Детские поделки плакаты и рисунки</a:t>
            </a:r>
            <a:endParaRPr lang="ru-RU" sz="2400" b="1" dirty="0">
              <a:solidFill>
                <a:srgbClr val="FF0000"/>
              </a:solidFill>
              <a:latin typeface="AdverGothic" pitchFamily="2" charset="0"/>
            </a:endParaRPr>
          </a:p>
        </p:txBody>
      </p:sp>
      <p:pic>
        <p:nvPicPr>
          <p:cNvPr id="10242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4" y="155262"/>
            <a:ext cx="4354297" cy="326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96" y="1034321"/>
            <a:ext cx="3708244" cy="278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0" y="3576864"/>
            <a:ext cx="4161931" cy="312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27" y="1397312"/>
            <a:ext cx="3512694" cy="263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33"/>
          <a:stretch/>
        </p:blipFill>
        <p:spPr bwMode="auto">
          <a:xfrm>
            <a:off x="5329343" y="3878835"/>
            <a:ext cx="5456082" cy="275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t="410" r="-615" b="27850"/>
          <a:stretch/>
        </p:blipFill>
        <p:spPr bwMode="auto">
          <a:xfrm>
            <a:off x="436537" y="299610"/>
            <a:ext cx="4877476" cy="262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3"/>
          <a:stretch/>
        </p:blipFill>
        <p:spPr bwMode="auto">
          <a:xfrm>
            <a:off x="5651291" y="299610"/>
            <a:ext cx="6311872" cy="3140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8016" r="8540" b="30929"/>
          <a:stretch/>
        </p:blipFill>
        <p:spPr bwMode="auto">
          <a:xfrm>
            <a:off x="1094281" y="3147234"/>
            <a:ext cx="5426439" cy="333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3859" r="16356" b="20490"/>
          <a:stretch/>
        </p:blipFill>
        <p:spPr bwMode="auto">
          <a:xfrm>
            <a:off x="8068050" y="3642608"/>
            <a:ext cx="2347783" cy="295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AdverGothic" pitchFamily="2" charset="0"/>
              </a:rPr>
              <a:t>Общешкольное мероприятие «По страницам памяти»</a:t>
            </a:r>
            <a:endParaRPr lang="ru-RU" sz="2800" b="1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12290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854439"/>
            <a:ext cx="3927423" cy="294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3960097"/>
            <a:ext cx="3453411" cy="259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63" y="878018"/>
            <a:ext cx="3138617" cy="235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36" y="854439"/>
            <a:ext cx="3538229" cy="200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07" y="2639773"/>
            <a:ext cx="3520864" cy="264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30" y="2843533"/>
            <a:ext cx="4199878" cy="238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Фото Саиды Абдусаламовой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71" y="4644119"/>
            <a:ext cx="3669127" cy="208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Фото Саиды Абдусаламовой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36" y="4690538"/>
            <a:ext cx="3505597" cy="199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1538" y="185243"/>
            <a:ext cx="8820462" cy="5492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AdverGothic" pitchFamily="2" charset="0"/>
              </a:rPr>
              <a:t>Классный час «Сталинградская битва»</a:t>
            </a:r>
            <a:endParaRPr lang="ru-RU" sz="3200" b="1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13314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2" y="857134"/>
            <a:ext cx="3813175" cy="285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" y="3310183"/>
            <a:ext cx="4023038" cy="301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91" y="1027526"/>
            <a:ext cx="2843472" cy="379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30" y="857134"/>
            <a:ext cx="4036621" cy="302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46" y="4007216"/>
            <a:ext cx="3642622" cy="273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60" y="3552425"/>
            <a:ext cx="3377055" cy="290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3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1" y="247336"/>
            <a:ext cx="3877456" cy="290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18" y="247336"/>
            <a:ext cx="3852473" cy="288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27" y="3342805"/>
            <a:ext cx="4447082" cy="333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77" y="3342805"/>
            <a:ext cx="4257207" cy="333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1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62" y="365125"/>
            <a:ext cx="11143938" cy="171850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AdverGothic" pitchFamily="2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latin typeface="AdverGothic" pitchFamily="2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dverGothic" pitchFamily="2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dverGothic" pitchFamily="2" charset="0"/>
              </a:rPr>
              <a:t>ДДТ прошёл городской конкурс на лучшее чтение стихов, посвящённых ВОВ.</a:t>
            </a:r>
            <a:br>
              <a:rPr lang="ru-RU" sz="20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2000" dirty="0">
                <a:solidFill>
                  <a:srgbClr val="002060"/>
                </a:solidFill>
                <a:latin typeface="AdverGothic" pitchFamily="2" charset="0"/>
              </a:rPr>
              <a:t>1 место - Гусейнова Арювбийке (10кл)</a:t>
            </a:r>
            <a:br>
              <a:rPr lang="ru-RU" sz="20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2000" dirty="0">
                <a:solidFill>
                  <a:srgbClr val="002060"/>
                </a:solidFill>
                <a:latin typeface="AdverGothic" pitchFamily="2" charset="0"/>
              </a:rPr>
              <a:t>2 место - Губаханова Гулияр (7кл)</a:t>
            </a:r>
            <a:br>
              <a:rPr lang="ru-RU" sz="20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2000" dirty="0">
                <a:solidFill>
                  <a:srgbClr val="002060"/>
                </a:solidFill>
                <a:latin typeface="AdverGothic" pitchFamily="2" charset="0"/>
              </a:rPr>
              <a:t>2 место - Ханова Халимат (6кл)</a:t>
            </a:r>
            <a:br>
              <a:rPr lang="ru-RU" sz="2000" dirty="0">
                <a:solidFill>
                  <a:srgbClr val="002060"/>
                </a:solidFill>
                <a:latin typeface="AdverGothic" pitchFamily="2" charset="0"/>
              </a:rPr>
            </a:br>
            <a:endParaRPr lang="ru-RU" sz="2000" dirty="0">
              <a:solidFill>
                <a:srgbClr val="002060"/>
              </a:solidFill>
              <a:latin typeface="AdverGothic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13" y="1191400"/>
            <a:ext cx="3513944" cy="529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8"/>
          <a:stretch/>
        </p:blipFill>
        <p:spPr>
          <a:xfrm>
            <a:off x="2672584" y="1965002"/>
            <a:ext cx="3512772" cy="452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3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3623" y="200234"/>
            <a:ext cx="8320790" cy="8340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dverGothic" pitchFamily="2" charset="0"/>
              </a:rPr>
              <a:t>Уроки Мужества «Горячее сердце»</a:t>
            </a:r>
            <a:endParaRPr lang="ru-RU" sz="3200" dirty="0">
              <a:solidFill>
                <a:srgbClr val="002060"/>
              </a:solidFill>
              <a:latin typeface="AdverGothic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3" y="910651"/>
            <a:ext cx="3952407" cy="296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80" y="880671"/>
            <a:ext cx="3347801" cy="2510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3" y="4062333"/>
            <a:ext cx="3357799" cy="251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54" y="3526436"/>
            <a:ext cx="4072328" cy="305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600" y="755934"/>
            <a:ext cx="3637613" cy="272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660" y="3844976"/>
            <a:ext cx="3500553" cy="2625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1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ousosh62007.narod.ru/glavnay/new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8" y="2174979"/>
            <a:ext cx="5545820" cy="417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ldshi.krd.muzkult.ru/img/upload/612/image_image_22444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710" y="414719"/>
            <a:ext cx="5394598" cy="40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425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8450" y="230213"/>
            <a:ext cx="563755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C000"/>
                </a:solidFill>
                <a:latin typeface="AdverGothic" pitchFamily="2" charset="0"/>
              </a:rPr>
              <a:t>Беседы о героях…</a:t>
            </a:r>
            <a:endParaRPr lang="ru-RU" sz="4000" b="1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4"/>
          <a:stretch/>
        </p:blipFill>
        <p:spPr>
          <a:xfrm>
            <a:off x="563382" y="1369941"/>
            <a:ext cx="5637550" cy="3907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25" y="2638269"/>
            <a:ext cx="5151429" cy="35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833" y="365125"/>
            <a:ext cx="11098967" cy="132556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  <a:latin typeface="AdverGothic" pitchFamily="2" charset="0"/>
              </a:rPr>
              <a:t>Внеклассное мероприятие, совместно с городской библиотекой в 7а классе "Афганистан - ты боль моя!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8" y="1579119"/>
            <a:ext cx="4380250" cy="302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88" y="1579119"/>
            <a:ext cx="4027356" cy="302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96" y="3702571"/>
            <a:ext cx="4207239" cy="315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8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2146" y="270682"/>
            <a:ext cx="10515600" cy="2202695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AdverGothic" pitchFamily="2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latin typeface="AdverGothic" pitchFamily="2" charset="0"/>
              </a:rPr>
            </a:br>
            <a:r>
              <a:rPr lang="ru-RU" sz="2000" dirty="0" smtClean="0">
                <a:solidFill>
                  <a:srgbClr val="FFC000"/>
                </a:solidFill>
                <a:latin typeface="AdverGothic" pitchFamily="2" charset="0"/>
              </a:rPr>
              <a:t>В </a:t>
            </a:r>
            <a:r>
              <a:rPr lang="ru-RU" sz="2000" dirty="0">
                <a:solidFill>
                  <a:srgbClr val="FFC000"/>
                </a:solidFill>
                <a:latin typeface="AdverGothic" pitchFamily="2" charset="0"/>
              </a:rPr>
              <a:t>1979 году началась война, о которой историки будут ещё долго спорить. Война, которую в России называют Афганской. </a:t>
            </a:r>
            <a:br>
              <a:rPr lang="ru-RU" sz="2000" dirty="0">
                <a:solidFill>
                  <a:srgbClr val="FFC000"/>
                </a:solidFill>
                <a:latin typeface="AdverGothic" pitchFamily="2" charset="0"/>
              </a:rPr>
            </a:br>
            <a:r>
              <a:rPr lang="ru-RU" sz="2000" dirty="0">
                <a:solidFill>
                  <a:srgbClr val="FFC000"/>
                </a:solidFill>
                <a:latin typeface="AdverGothic" pitchFamily="2" charset="0"/>
              </a:rPr>
              <a:t>Городской митинг, посвященный 29 годовщине вывода войск из Афганистана. </a:t>
            </a:r>
            <a:br>
              <a:rPr lang="ru-RU" sz="2000" dirty="0">
                <a:solidFill>
                  <a:srgbClr val="FFC000"/>
                </a:solidFill>
                <a:latin typeface="AdverGothic" pitchFamily="2" charset="0"/>
              </a:rPr>
            </a:br>
            <a:r>
              <a:rPr lang="ru-RU" sz="2000" dirty="0">
                <a:solidFill>
                  <a:srgbClr val="FFC000"/>
                </a:solidFill>
                <a:latin typeface="AdverGothic" pitchFamily="2" charset="0"/>
              </a:rPr>
              <a:t>цель: сохранение исторической преемственности поколений, воспитание бережного отношения к историческому и культурному наследию России и других национальных культур, уважение государственной символики, формирование гражданской позиции, толерантности и патриотизма.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3" y="2623279"/>
            <a:ext cx="3152931" cy="236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3" y="4208963"/>
            <a:ext cx="3297836" cy="225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09" y="2623279"/>
            <a:ext cx="3417760" cy="256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94" y="2623279"/>
            <a:ext cx="3352799" cy="2514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11" y="4623062"/>
            <a:ext cx="3581916" cy="203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9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891" y="179881"/>
            <a:ext cx="11797259" cy="199369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dverGothic" pitchFamily="2" charset="0"/>
              </a:rPr>
              <a:t>В соответствии с планом мероприятий «Месячника оборонно-массовой и военно-патриотической работы» 12 февраля 2018 года было организовано посещение воинской части. На мероприятии детей ознакомили с историей части, жизнью и бытом солдата, рационом питания, несением караульной службой, а также с образцами вооружения и техники. </a:t>
            </a:r>
            <a:br>
              <a:rPr lang="ru-RU" sz="20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2000" dirty="0">
                <a:solidFill>
                  <a:srgbClr val="002060"/>
                </a:solidFill>
                <a:latin typeface="AdverGothic" pitchFamily="2" charset="0"/>
              </a:rPr>
              <a:t>Посещение отряда Юнармии военной части города Буйнакска с Ибрагимовым Абдуллой Юсуповичем.</a:t>
            </a:r>
          </a:p>
        </p:txBody>
      </p:sp>
      <p:pic>
        <p:nvPicPr>
          <p:cNvPr id="1026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1" y="2173575"/>
            <a:ext cx="3483391" cy="261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84" y="1912564"/>
            <a:ext cx="3443078" cy="258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64" y="1912564"/>
            <a:ext cx="3325991" cy="249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0" y="3892584"/>
            <a:ext cx="2067401" cy="275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35" y="3580453"/>
            <a:ext cx="2277040" cy="303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95" y="4527486"/>
            <a:ext cx="2785360" cy="2089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Фото Саиды Абдусаламовой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40" y="4527486"/>
            <a:ext cx="2828844" cy="2121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87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4742" y="192971"/>
            <a:ext cx="11797258" cy="3344707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15.02.2018г. в 13.30 в актовом зале школы учащиеся с 5 по 11 классы смотрели спектакль "Амет-Хан Султан".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История нашей Родины свидетельствует о том, что во все времена одним из основных факторов, обеспечивавших сплоченность народа, помогавших ему преодолеть трудности и невзгоды, был патриотизм – любовь к Родине, своему народу, а также стремление своими действиями служить интересам Отечества, защищать его от врагов. 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Цель: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Воспитание у учащихся чувства патриотизма;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Развитие и углубление знаний об истории и культуре России и родного края;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Развитие способностей осмысливать события и явления действительности во взаимосвязи прошлого, настоящего и будущего;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Становление многосторонне развитого гражданина России в культурном, нравственном отношении;</a:t>
            </a:r>
            <a:br>
              <a:rPr lang="ru-RU" sz="1600" dirty="0">
                <a:solidFill>
                  <a:srgbClr val="002060"/>
                </a:solidFill>
                <a:latin typeface="AdverGothic" pitchFamily="2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dverGothic" pitchFamily="2" charset="0"/>
              </a:rPr>
              <a:t>народов</a:t>
            </a:r>
            <a:r>
              <a:rPr lang="ru-RU" sz="1600" dirty="0">
                <a:solidFill>
                  <a:srgbClr val="002060"/>
                </a:solidFill>
                <a:latin typeface="AdverGothic" pitchFamily="2" charset="0"/>
              </a:rPr>
              <a:t>.</a:t>
            </a:r>
          </a:p>
        </p:txBody>
      </p:sp>
      <p:pic>
        <p:nvPicPr>
          <p:cNvPr id="2050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4" y="4382754"/>
            <a:ext cx="3145775" cy="235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52" y="2938488"/>
            <a:ext cx="3268194" cy="2451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48" y="4717552"/>
            <a:ext cx="2781508" cy="208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18" y="2854565"/>
            <a:ext cx="3036394" cy="227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99" y="4352378"/>
            <a:ext cx="3186276" cy="238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38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49" y="405248"/>
            <a:ext cx="3738562" cy="280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" y="430187"/>
            <a:ext cx="3748149" cy="281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19" y="430187"/>
            <a:ext cx="3705312" cy="277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" y="3547869"/>
            <a:ext cx="3723233" cy="27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65" y="3547869"/>
            <a:ext cx="3713966" cy="278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05" y="3547869"/>
            <a:ext cx="3647606" cy="273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48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365125"/>
            <a:ext cx="11070465" cy="90988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dverGothic" pitchFamily="2" charset="0"/>
              </a:rPr>
              <a:t>Городские соревнования по пневматической стрельбе</a:t>
            </a:r>
            <a:endParaRPr lang="ru-RU" sz="2800" dirty="0">
              <a:solidFill>
                <a:srgbClr val="002060"/>
              </a:solidFill>
              <a:latin typeface="AdverGothic" pitchFamily="2" charset="0"/>
            </a:endParaRPr>
          </a:p>
        </p:txBody>
      </p:sp>
      <p:pic>
        <p:nvPicPr>
          <p:cNvPr id="4098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7360">
            <a:off x="1945597" y="2004411"/>
            <a:ext cx="3043004" cy="422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8823">
            <a:off x="6691443" y="1783232"/>
            <a:ext cx="3012711" cy="41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31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	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7481" y="150500"/>
            <a:ext cx="4748012" cy="58352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dverGothic" pitchFamily="2" charset="0"/>
              </a:rPr>
              <a:t>Спортивные мероприятия</a:t>
            </a:r>
            <a:endParaRPr lang="ru-RU" dirty="0">
              <a:solidFill>
                <a:srgbClr val="002060"/>
              </a:solidFill>
              <a:latin typeface="AdverGothic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8" y="1409009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186" y="734028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63" y="1848453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1" y="4312841"/>
            <a:ext cx="3647897" cy="205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22" y="3155757"/>
            <a:ext cx="3880987" cy="218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64" y="4315777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300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6423" y="199905"/>
            <a:ext cx="2906332" cy="48056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AdverGothic" pitchFamily="2" charset="0"/>
              </a:rPr>
              <a:t>Итоги</a:t>
            </a:r>
            <a:endParaRPr lang="ru-RU" sz="3200" dirty="0">
              <a:solidFill>
                <a:srgbClr val="002060"/>
              </a:solidFill>
              <a:latin typeface="AdverGothic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2" y="1505994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8" y="3860421"/>
            <a:ext cx="3962400" cy="232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44" y="1186044"/>
            <a:ext cx="3962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0" y="4054793"/>
            <a:ext cx="3786391" cy="2294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345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302" y="537747"/>
            <a:ext cx="11017769" cy="23876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B0F0"/>
                </a:solidFill>
              </a:rPr>
              <a:t>	В </a:t>
            </a:r>
            <a:r>
              <a:rPr lang="ru-RU" sz="2400" b="1" dirty="0">
                <a:solidFill>
                  <a:srgbClr val="00B0F0"/>
                </a:solidFill>
              </a:rPr>
              <a:t>целях повышения эффективности военно-патриотического воспитания детей и подростков, популяризация военно-прикладных видов спорта, в школе стартовал месячник «Оборонно-массовой и военно-патриотической работы под девизом «Святое дело – Родине служить!».</a:t>
            </a:r>
            <a:r>
              <a:rPr lang="ru-RU" sz="2400" b="1" dirty="0" smtClean="0">
                <a:solidFill>
                  <a:srgbClr val="00B0F0"/>
                </a:solidFill>
              </a:rPr>
              <a:t/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>
                <a:solidFill>
                  <a:srgbClr val="00B0F0"/>
                </a:solidFill>
              </a:rPr>
              <a:t>1 февраля в 8.30 в школе прошла линейка, посвященная открытию месячника оборонно-массовой и военно-патриотической работы. Линейку открыла директор школы Сулейманова Миясат Назимовна.</a:t>
            </a:r>
          </a:p>
        </p:txBody>
      </p:sp>
      <p:pic>
        <p:nvPicPr>
          <p:cNvPr id="3074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0" y="2939123"/>
            <a:ext cx="2957329" cy="221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734" y="2925347"/>
            <a:ext cx="2853677" cy="218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39" y="2939123"/>
            <a:ext cx="2924897" cy="219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70" y="2939123"/>
            <a:ext cx="2715258" cy="217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05" y="4689336"/>
            <a:ext cx="2673149" cy="200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15" y="4689336"/>
            <a:ext cx="2649042" cy="200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14791" y="479685"/>
            <a:ext cx="11512447" cy="619093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 </a:t>
            </a:r>
            <a:r>
              <a:rPr lang="ru-RU" sz="2000" b="1" dirty="0">
                <a:solidFill>
                  <a:srgbClr val="FFFF00"/>
                </a:solidFill>
              </a:rPr>
              <a:t>целях увековечения памяти советских воинов, павших при освобождении Ленинграда, мирных жителей погибших от голода и холода блокадном кольце и в связи с 75-летием со Дня полного освобождения советскими войсками города от блокады его немецко-фашистскими войсками в школе 27 января провели торжественную линейку памяти.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29 января в школе прошли Единые уроки Мужества.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Цель: 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воспитание сознательной любви к Родине, уважения к историческому прошлому своего народа на примере подвигов, совершенных в годы Великой Отечественной войны.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Задачи: 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• расширить знания детей о войне, способствовать воспитанию уважения к защитникам Родины;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• способствовать развитию патриотических чувств, вызвав чувство восхищения и гордости подвигами, совершенными советскими людьми в годы блокады Ленинграда.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Организация и проведение Уроков Мужества, посвященных 75-й годовщине полного снятия блокады Ленинграда, играет огромную роль в воспитании современной молодежи, позволяет им задуматься о своей жизни, изучить, осмыслить и анализировать опыт поколений. Учащиеся МБОУ СОШ №2 активно участвовали в подготовке и проведении Уроков Мужества. Все классы с 1 по 11 совместно со своими классными руководителями подготовили и провели единые Уроки Мужества, которые окунули всех присутствующих ребят в те страшные блокадные дни, где 125 грамм хлеба в день, холодная зима, голод…. Война.</a:t>
            </a:r>
            <a:br>
              <a:rPr lang="ru-RU" sz="2000" b="1" dirty="0">
                <a:solidFill>
                  <a:srgbClr val="FFFF00"/>
                </a:solidFill>
              </a:rPr>
            </a:br>
            <a:r>
              <a:rPr lang="ru-RU" sz="2000" b="1" dirty="0">
                <a:solidFill>
                  <a:srgbClr val="FFFF00"/>
                </a:solidFill>
              </a:rPr>
              <a:t>В фойе школы подготовили выставку – панораму стенгазет: «Мы помним твой подвиг, Ленинград».</a:t>
            </a:r>
          </a:p>
        </p:txBody>
      </p:sp>
    </p:spTree>
    <p:extLst>
      <p:ext uri="{BB962C8B-B14F-4D97-AF65-F5344CB8AC3E}">
        <p14:creationId xmlns:p14="http://schemas.microsoft.com/office/powerpoint/2010/main" val="28622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.fhel2-1.fna.fbcdn.net/v/t1.0-9/27332137_1939261413059052_1918766164758782257_n.jpg?oh=9cf5ac2c93738cdebc1a0a2aaa807b20&amp;oe=5B43D01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4" y="280013"/>
            <a:ext cx="3438419" cy="257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726" y="280013"/>
            <a:ext cx="3413383" cy="268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63" y="2056695"/>
            <a:ext cx="3257134" cy="244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62" y="280013"/>
            <a:ext cx="2204590" cy="293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17" y="2467776"/>
            <a:ext cx="3087975" cy="231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4"/>
          <a:stretch/>
        </p:blipFill>
        <p:spPr bwMode="auto">
          <a:xfrm>
            <a:off x="8504212" y="3625767"/>
            <a:ext cx="3345537" cy="279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Фото Саиды Абдусаламовой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5" y="3625767"/>
            <a:ext cx="3091668" cy="23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Фото Саиды Абдусаламовой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28" y="4224648"/>
            <a:ext cx="3153549" cy="236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210680"/>
            <a:ext cx="3993056" cy="224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6"/>
          <a:stretch/>
        </p:blipFill>
        <p:spPr bwMode="auto">
          <a:xfrm>
            <a:off x="4462289" y="210680"/>
            <a:ext cx="3605125" cy="298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2685933"/>
            <a:ext cx="3513371" cy="263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Фото Саиды Абдусаламовой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412" y="210680"/>
            <a:ext cx="3453411" cy="259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8" t="13301" b="10316"/>
          <a:stretch/>
        </p:blipFill>
        <p:spPr bwMode="auto">
          <a:xfrm>
            <a:off x="3982604" y="2197132"/>
            <a:ext cx="3363470" cy="271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9"/>
          <a:stretch/>
        </p:blipFill>
        <p:spPr bwMode="auto">
          <a:xfrm>
            <a:off x="8631139" y="2995611"/>
            <a:ext cx="3336684" cy="279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Фото Саиды Абдусаламовой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351" y="3934494"/>
            <a:ext cx="2772936" cy="277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Фото Саиды Абдусаламовой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65" y="4614173"/>
            <a:ext cx="3327814" cy="187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то Саиды Абдусалам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18" y="261782"/>
            <a:ext cx="3767528" cy="282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Фото Саиды Абдусалам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" y="261782"/>
            <a:ext cx="3918106" cy="293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Фото Саиды Абдусалам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72" y="174314"/>
            <a:ext cx="2948404" cy="393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Фото Саиды Абдусаламовой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30064" r="-578" b="563"/>
          <a:stretch/>
        </p:blipFill>
        <p:spPr bwMode="auto">
          <a:xfrm>
            <a:off x="539645" y="2563824"/>
            <a:ext cx="2593881" cy="30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Фото Саиды Абдусаламовой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42" y="3087429"/>
            <a:ext cx="4025948" cy="301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Фото Саиды Абдусаламовой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605" y="3649996"/>
            <a:ext cx="4367811" cy="245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2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AdverGothic" pitchFamily="2" charset="0"/>
              </a:rPr>
              <a:t>Акция «Военный чемоданчик»</a:t>
            </a:r>
            <a:endParaRPr lang="ru-RU" dirty="0">
              <a:solidFill>
                <a:srgbClr val="FFC000"/>
              </a:solidFill>
              <a:latin typeface="AdverGothic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1" b="5792"/>
          <a:stretch/>
        </p:blipFill>
        <p:spPr>
          <a:xfrm>
            <a:off x="550890" y="1444951"/>
            <a:ext cx="3541426" cy="314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" y="4001801"/>
            <a:ext cx="2818151" cy="211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50" y="1811741"/>
            <a:ext cx="4292184" cy="241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73" y="1444951"/>
            <a:ext cx="4231852" cy="2380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08" y="4347148"/>
            <a:ext cx="3982387" cy="224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78" y="4001801"/>
            <a:ext cx="4087318" cy="229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8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272737"/>
            <a:ext cx="2791606" cy="3722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43" y="989975"/>
            <a:ext cx="2611723" cy="348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94" y="144826"/>
            <a:ext cx="3277849" cy="245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83" y="144826"/>
            <a:ext cx="3367791" cy="252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02" y="2525535"/>
            <a:ext cx="4142282" cy="233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09862" y="4013030"/>
            <a:ext cx="3469285" cy="260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12" y="4640322"/>
            <a:ext cx="3510528" cy="1974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32" y="4232423"/>
            <a:ext cx="3182398" cy="238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2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195</Words>
  <Application>Microsoft Office PowerPoint</Application>
  <PresentationFormat>Широкоэкранный</PresentationFormat>
  <Paragraphs>24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AdverGothic</vt:lpstr>
      <vt:lpstr>AG_Benguiat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 В целях повышения эффективности военно-патриотического воспитания детей и подростков, популяризация военно-прикладных видов спорта, в школе стартовал месячник «Оборонно-массовой и военно-патриотической работы под девизом «Святое дело – Родине служить!». 1 февраля в 8.30 в школе прошла линейка, посвященная открытию месячника оборонно-массовой и военно-патриотической работы. Линейку открыла директор школы Сулейманова Миясат Назимовна.</vt:lpstr>
      <vt:lpstr>В целях увековечения памяти советских воинов, павших при освобождении Ленинграда, мирных жителей погибших от голода и холода блокадном кольце и в связи с 75-летием со Дня полного освобождения советскими войсками города от блокады его немецко-фашистскими войсками в школе 27 января провели торжественную линейку памяти. 29 января в школе прошли Единые уроки Мужества. Цель:  воспитание сознательной любви к Родине, уважения к историческому прошлому своего народа на примере подвигов, совершенных в годы Великой Отечественной войны. Задачи:  • расширить знания детей о войне, способствовать воспитанию уважения к защитникам Родины; • способствовать развитию патриотических чувств, вызвав чувство восхищения и гордости подвигами, совершенными советскими людьми в годы блокады Ленинграда. Организация и проведение Уроков Мужества, посвященных 75-й годовщине полного снятия блокады Ленинграда, играет огромную роль в воспитании современной молодежи, позволяет им задуматься о своей жизни, изучить, осмыслить и анализировать опыт поколений. Учащиеся МБОУ СОШ №2 активно участвовали в подготовке и проведении Уроков Мужества. Все классы с 1 по 11 совместно со своими классными руководителями подготовили и провели единые Уроки Мужества, которые окунули всех присутствующих ребят в те страшные блокадные дни, где 125 грамм хлеба в день, холодная зима, голод…. Война. В фойе школы подготовили выставку – панораму стенгазет: «Мы помним твой подвиг, Ленинград».</vt:lpstr>
      <vt:lpstr>Презентация PowerPoint</vt:lpstr>
      <vt:lpstr>Презентация PowerPoint</vt:lpstr>
      <vt:lpstr>Презентация PowerPoint</vt:lpstr>
      <vt:lpstr>Акция «Военный чемоданчик»</vt:lpstr>
      <vt:lpstr>Презентация PowerPoint</vt:lpstr>
      <vt:lpstr>Неделя истории</vt:lpstr>
      <vt:lpstr>Посещение городского  музея Боевой славы.</vt:lpstr>
      <vt:lpstr>Поздравление ветерана</vt:lpstr>
      <vt:lpstr>Детские поделки плакаты и рисунки</vt:lpstr>
      <vt:lpstr>Презентация PowerPoint</vt:lpstr>
      <vt:lpstr>Общешкольное мероприятие «По страницам памяти»</vt:lpstr>
      <vt:lpstr>Классный час «Сталинградская битва»</vt:lpstr>
      <vt:lpstr>Презентация PowerPoint</vt:lpstr>
      <vt:lpstr> В ДДТ прошёл городской конкурс на лучшее чтение стихов, посвящённых ВОВ. 1 место - Гусейнова Арювбийке (10кл) 2 место - Губаханова Гулияр (7кл) 2 место - Ханова Халимат (6кл) </vt:lpstr>
      <vt:lpstr>Уроки Мужества «Горячее сердце»</vt:lpstr>
      <vt:lpstr>Беседы о героях…</vt:lpstr>
      <vt:lpstr>Внеклассное мероприятие, совместно с городской библиотекой в 7а классе "Афганистан - ты боль моя!</vt:lpstr>
      <vt:lpstr> В 1979 году началась война, о которой историки будут ещё долго спорить. Война, которую в России называют Афганской.  Городской митинг, посвященный 29 годовщине вывода войск из Афганистана.  цель: сохранение исторической преемственности поколений, воспитание бережного отношения к историческому и культурному наследию России и других национальных культур, уважение государственной символики, формирование гражданской позиции, толерантности и патриотизма.</vt:lpstr>
      <vt:lpstr>В соответствии с планом мероприятий «Месячника оборонно-массовой и военно-патриотической работы» 12 февраля 2018 года было организовано посещение воинской части. На мероприятии детей ознакомили с историей части, жизнью и бытом солдата, рационом питания, несением караульной службой, а также с образцами вооружения и техники.  Посещение отряда Юнармии военной части города Буйнакска с Ибрагимовым Абдуллой Юсуповичем.</vt:lpstr>
      <vt:lpstr>Презентация PowerPoint</vt:lpstr>
      <vt:lpstr>Презентация PowerPoint</vt:lpstr>
      <vt:lpstr>Городские соревнования по пневматической стрельбе</vt:lpstr>
      <vt:lpstr>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2018-03-11T02:45:27Z</dcterms:created>
  <dcterms:modified xsi:type="dcterms:W3CDTF">2018-03-11T03:08:25Z</dcterms:modified>
</cp:coreProperties>
</file>